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10"/>
  </p:notesMasterIdLst>
  <p:sldIdLst>
    <p:sldId id="256" r:id="rId2"/>
    <p:sldId id="335" r:id="rId3"/>
    <p:sldId id="362" r:id="rId4"/>
    <p:sldId id="360" r:id="rId5"/>
    <p:sldId id="361" r:id="rId6"/>
    <p:sldId id="339" r:id="rId7"/>
    <p:sldId id="342" r:id="rId8"/>
    <p:sldId id="3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3/30/2020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pPr>
              <a:defRPr/>
            </a:pPr>
            <a:fld id="{4A4CAE77-B8B1-49B7-9986-23DC29B73BCB}" type="datetime1">
              <a:rPr lang="en-US" smtClean="0"/>
              <a:pPr>
                <a:defRPr/>
              </a:pPr>
              <a:t>3/30/2020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11" name="Slide Number Placeholder 10"/>
          <p:cNvSpPr>
            <a:spLocks noGrp="1"/>
          </p:cNvSpPr>
          <p:nvPr>
            <p:ph type="sldNum" sz="quarter" idx="12"/>
          </p:nvPr>
        </p:nvSpPr>
        <p:spPr/>
        <p:txBody>
          <a:bodyPr/>
          <a:lstStyle>
            <a:extLst/>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3/30/2020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3/30/2020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3/30/2020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86442F78-5EBF-4453-A097-83F2C8DFCA84}" type="datetime1">
              <a:rPr lang="en-US" smtClean="0"/>
              <a:pPr>
                <a:defRPr/>
              </a:pPr>
              <a:t>3/30/2020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3/30/2020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3/30/2020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3/30/2020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3/30/2020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526942A-22AA-43F1-BB1B-25EDD8605733}" type="datetime1">
              <a:rPr lang="en-US" smtClean="0"/>
              <a:pPr>
                <a:defRPr/>
              </a:pPr>
              <a:t>3/30/2020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44528B13-61B8-4B34-AE66-FAA20D62E9E3}" type="datetime1">
              <a:rPr lang="en-US" smtClean="0"/>
              <a:pPr>
                <a:defRPr/>
              </a:pPr>
              <a:t>3/30/2020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extLst/>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DA77A13B-D29E-4A31-9A3D-BDF778EEE264}" type="datetime1">
              <a:rPr lang="en-US" smtClean="0"/>
              <a:pPr>
                <a:defRPr/>
              </a:pPr>
              <a:t>3/30/2020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r>
              <a:rPr lang="en-US" smtClean="0"/>
              <a:t>Author:RK</a:t>
            </a:r>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3124200"/>
          </a:xfrm>
        </p:spPr>
        <p:txBody>
          <a:bodyPr>
            <a:normAutofit fontScale="90000"/>
          </a:bodyPr>
          <a:lstStyle/>
          <a:p>
            <a:pPr indent="457200" algn="ctr"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0000"/>
                </a:solidFill>
              </a:rPr>
              <a:t>WELCOME</a:t>
            </a:r>
            <a:r>
              <a:rPr sz="3200" smtClean="0"/>
              <a:t/>
            </a:r>
            <a:br>
              <a:rPr sz="3200" smtClean="0"/>
            </a:br>
            <a:r>
              <a:rPr sz="3000" b="1" smtClean="0">
                <a:solidFill>
                  <a:schemeClr val="tx1"/>
                </a:solidFill>
              </a:rPr>
              <a:t>Class</a:t>
            </a:r>
            <a:r>
              <a:rPr sz="3000" b="1" smtClean="0">
                <a:solidFill>
                  <a:schemeClr val="tx1"/>
                </a:solidFill>
              </a:rPr>
              <a:t>: B.Com – Part-1 </a:t>
            </a:r>
            <a:br>
              <a:rPr sz="3000" b="1" smtClean="0">
                <a:solidFill>
                  <a:schemeClr val="tx1"/>
                </a:solidFill>
              </a:rPr>
            </a:br>
            <a:r>
              <a:rPr sz="3000" b="1" smtClean="0">
                <a:solidFill>
                  <a:schemeClr val="tx1"/>
                </a:solidFill>
              </a:rPr>
              <a:t>Subject: Financial Accounting</a:t>
            </a:r>
            <a:r>
              <a:rPr sz="3200" smtClean="0"/>
              <a:t/>
            </a:r>
            <a:br>
              <a:rPr sz="3200" smtClean="0"/>
            </a:br>
            <a:r>
              <a:rPr sz="3900" b="1" smtClean="0">
                <a:solidFill>
                  <a:srgbClr val="FFFF00"/>
                </a:solidFill>
              </a:rPr>
              <a:t>TOPIC: </a:t>
            </a:r>
            <a:r>
              <a:rPr lang="en-US" sz="3900" b="1" dirty="0" smtClean="0">
                <a:solidFill>
                  <a:srgbClr val="FFFF00"/>
                </a:solidFill>
              </a:rPr>
              <a:t>Accounting Cycle and Journal</a:t>
            </a:r>
            <a:r>
              <a:rPr b="1" smtClean="0"/>
              <a:t/>
            </a:r>
            <a:br>
              <a:rPr b="1" smtClean="0"/>
            </a:br>
            <a:endParaRPr sz="3200" smtClean="0"/>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a:t>
            </a:r>
            <a:r>
              <a:rPr lang="en-US" sz="1800" b="1" dirty="0" smtClean="0">
                <a:solidFill>
                  <a:schemeClr val="tx1"/>
                </a:solidFill>
              </a:rPr>
              <a:t>Faculty</a:t>
            </a:r>
            <a:endParaRPr lang="en-US" sz="1800" b="1" dirty="0" smtClean="0">
              <a:solidFill>
                <a:schemeClr val="tx1"/>
              </a:solidFill>
            </a:endParaRP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a:t>
            </a:r>
            <a:r>
              <a:rPr lang="en-US" sz="1800" b="1" dirty="0" smtClean="0">
                <a:solidFill>
                  <a:schemeClr val="tx1"/>
                </a:solidFill>
              </a:rPr>
              <a:t>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609600"/>
            <a:ext cx="7848600" cy="762000"/>
          </a:xfrm>
        </p:spPr>
        <p:txBody>
          <a:bodyPr>
            <a:noAutofit/>
          </a:bodyPr>
          <a:lstStyle/>
          <a:p>
            <a:pPr algn="ctr"/>
            <a:r>
              <a:rPr lang="en-US" sz="4000" b="1" dirty="0" smtClean="0">
                <a:solidFill>
                  <a:schemeClr val="accent1"/>
                </a:solidFill>
                <a:latin typeface="Calibri"/>
              </a:rPr>
              <a:t>Accounting Cycle</a:t>
            </a:r>
            <a:endParaRPr lang="en-US" sz="4000" b="1" dirty="0" smtClean="0">
              <a:solidFill>
                <a:schemeClr val="accent1"/>
              </a:solidFill>
            </a:endParaRPr>
          </a:p>
        </p:txBody>
      </p:sp>
      <p:sp>
        <p:nvSpPr>
          <p:cNvPr id="19462" name="Content Placeholder 6"/>
          <p:cNvSpPr>
            <a:spLocks noGrp="1"/>
          </p:cNvSpPr>
          <p:nvPr>
            <p:ph idx="1"/>
          </p:nvPr>
        </p:nvSpPr>
        <p:spPr>
          <a:xfrm>
            <a:off x="381000" y="990600"/>
            <a:ext cx="8382000" cy="5181600"/>
          </a:xfrm>
        </p:spPr>
        <p:txBody>
          <a:bodyPr>
            <a:normAutofit/>
          </a:bodyPr>
          <a:lstStyle/>
          <a:p>
            <a:endParaRPr lang="en-US" sz="3200" b="1" dirty="0" smtClean="0"/>
          </a:p>
          <a:p>
            <a:pPr algn="just">
              <a:buNone/>
            </a:pPr>
            <a:r>
              <a:rPr lang="en-US" sz="3200" dirty="0" smtClean="0"/>
              <a:t>	</a:t>
            </a:r>
            <a:r>
              <a:rPr lang="en-US" sz="3200" dirty="0" smtClean="0"/>
              <a:t>The accounting cycle is a series of steps starting with recording business transactions and leading up to the preparation of financial statements. This financial process demonstrates the purpose of financial accounting–to create useful financial information in the form of general-purpose financial </a:t>
            </a:r>
            <a:r>
              <a:rPr lang="en-US" sz="3200" dirty="0" smtClean="0"/>
              <a:t>statements.</a:t>
            </a:r>
            <a:endParaRPr lang="en-US" sz="3200" dirty="0" smtClean="0"/>
          </a:p>
          <a:p>
            <a:endParaRPr lang="en-US" sz="32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609600"/>
            <a:ext cx="7848600" cy="762000"/>
          </a:xfrm>
        </p:spPr>
        <p:txBody>
          <a:bodyPr>
            <a:noAutofit/>
          </a:bodyPr>
          <a:lstStyle/>
          <a:p>
            <a:pPr algn="ctr"/>
            <a:r>
              <a:rPr lang="en-US" sz="4000" b="1" dirty="0" smtClean="0">
                <a:solidFill>
                  <a:schemeClr val="accent1"/>
                </a:solidFill>
                <a:latin typeface="Calibri"/>
              </a:rPr>
              <a:t>Key Features of Accounting Cycle</a:t>
            </a:r>
            <a:endParaRPr lang="en-US" sz="4000" b="1" dirty="0" smtClean="0">
              <a:solidFill>
                <a:schemeClr val="accent1"/>
              </a:solidFill>
            </a:endParaRPr>
          </a:p>
        </p:txBody>
      </p:sp>
      <p:sp>
        <p:nvSpPr>
          <p:cNvPr id="19462" name="Content Placeholder 6"/>
          <p:cNvSpPr>
            <a:spLocks noGrp="1"/>
          </p:cNvSpPr>
          <p:nvPr>
            <p:ph idx="1"/>
          </p:nvPr>
        </p:nvSpPr>
        <p:spPr>
          <a:xfrm>
            <a:off x="381000" y="990600"/>
            <a:ext cx="8382000" cy="5181600"/>
          </a:xfrm>
        </p:spPr>
        <p:txBody>
          <a:bodyPr>
            <a:normAutofit/>
          </a:bodyPr>
          <a:lstStyle/>
          <a:p>
            <a:pPr>
              <a:buNone/>
            </a:pPr>
            <a:endParaRPr lang="en-US" sz="3200" b="1" dirty="0" smtClean="0"/>
          </a:p>
          <a:p>
            <a:r>
              <a:rPr lang="en-US" dirty="0" smtClean="0"/>
              <a:t>The </a:t>
            </a:r>
            <a:r>
              <a:rPr lang="en-US" dirty="0" smtClean="0"/>
              <a:t>accounting cycle includes identifying and recording accounting events. </a:t>
            </a:r>
          </a:p>
          <a:p>
            <a:r>
              <a:rPr lang="en-US" dirty="0" smtClean="0"/>
              <a:t>The cycle is a set of rules and steps to ensure financial statements are prepared accurately and timely. </a:t>
            </a:r>
          </a:p>
          <a:p>
            <a:r>
              <a:rPr lang="en-US" dirty="0" smtClean="0"/>
              <a:t>The first step in the eight-step accounting cycle is to record transactions using journal entries, ending with the eighth step of closing the books after preparing financial statements.</a:t>
            </a:r>
          </a:p>
          <a:p>
            <a:endParaRPr lang="en-US" sz="32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dirty="0"/>
          </a:p>
        </p:txBody>
      </p:sp>
      <p:pic>
        <p:nvPicPr>
          <p:cNvPr id="1026" name="Picture 2" descr="C:\Users\hp\Desktop\accounting-cycle.jpg"/>
          <p:cNvPicPr>
            <a:picLocks noGrp="1" noChangeAspect="1" noChangeArrowheads="1"/>
          </p:cNvPicPr>
          <p:nvPr>
            <p:ph idx="1"/>
          </p:nvPr>
        </p:nvPicPr>
        <p:blipFill>
          <a:blip r:embed="rId2"/>
          <a:srcRect/>
          <a:stretch>
            <a:fillRect/>
          </a:stretch>
        </p:blipFill>
        <p:spPr bwMode="auto">
          <a:xfrm>
            <a:off x="457200" y="533400"/>
            <a:ext cx="8153400" cy="5867400"/>
          </a:xfrm>
          <a:prstGeom prst="rect">
            <a:avLst/>
          </a:prstGeom>
          <a:noFill/>
        </p:spPr>
      </p:pic>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274638"/>
            <a:ext cx="7848600" cy="868362"/>
          </a:xfrm>
        </p:spPr>
        <p:txBody>
          <a:bodyPr>
            <a:normAutofit fontScale="90000"/>
          </a:bodyPr>
          <a:lstStyle/>
          <a:p>
            <a:pPr algn="ct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endParaRPr lang="en-US" sz="3300" b="1" dirty="0" smtClean="0">
              <a:solidFill>
                <a:schemeClr val="tx1"/>
              </a:solidFill>
            </a:endParaRPr>
          </a:p>
        </p:txBody>
      </p:sp>
      <p:sp>
        <p:nvSpPr>
          <p:cNvPr id="19462" name="Content Placeholder 6"/>
          <p:cNvSpPr>
            <a:spLocks noGrp="1"/>
          </p:cNvSpPr>
          <p:nvPr>
            <p:ph idx="1"/>
          </p:nvPr>
        </p:nvSpPr>
        <p:spPr>
          <a:xfrm>
            <a:off x="381000" y="1066800"/>
            <a:ext cx="8382000" cy="5334000"/>
          </a:xfrm>
        </p:spPr>
        <p:txBody>
          <a:bodyPr>
            <a:normAutofit/>
          </a:bodyPr>
          <a:lstStyle/>
          <a:p>
            <a:pPr>
              <a:buNone/>
            </a:pPr>
            <a:endParaRPr lang="en-US" sz="2000" b="1" dirty="0" smtClean="0"/>
          </a:p>
          <a:p>
            <a:pPr algn="just">
              <a:buNone/>
            </a:pPr>
            <a:r>
              <a:rPr lang="en-US" b="1" dirty="0" smtClean="0"/>
              <a:t>	</a:t>
            </a:r>
            <a:r>
              <a:rPr lang="en-US" dirty="0" smtClean="0"/>
              <a:t>A </a:t>
            </a:r>
            <a:r>
              <a:rPr lang="en-US" dirty="0" smtClean="0"/>
              <a:t>journal is a book in which transactions are recorded in the order in which they occur. A Journal is called a book of prime entry also called original entry because all business transactions are entered first in this book. The process of recording a transaction in a journal is called </a:t>
            </a:r>
            <a:r>
              <a:rPr lang="en-US" b="1" dirty="0" smtClean="0"/>
              <a:t>Journalizing</a:t>
            </a:r>
            <a:r>
              <a:rPr lang="en-US" dirty="0" smtClean="0"/>
              <a:t>. An entry made in the journal is called a </a:t>
            </a:r>
            <a:r>
              <a:rPr lang="en-US" b="1" dirty="0" smtClean="0"/>
              <a:t>Journal Entry.</a:t>
            </a:r>
            <a:endParaRPr lang="en-US" b="1" dirty="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5</a:t>
            </a:fld>
            <a:endParaRPr lang="en-US" dirty="0"/>
          </a:p>
        </p:txBody>
      </p:sp>
      <p:sp>
        <p:nvSpPr>
          <p:cNvPr id="5" name="Title 1"/>
          <p:cNvSpPr txBox="1">
            <a:spLocks/>
          </p:cNvSpPr>
          <p:nvPr/>
        </p:nvSpPr>
        <p:spPr>
          <a:xfrm>
            <a:off x="838200" y="609600"/>
            <a:ext cx="7848600" cy="762000"/>
          </a:xfrm>
          <a:prstGeom prst="rect">
            <a:avLst/>
          </a:prstGeom>
        </p:spPr>
        <p:txBody>
          <a:bodyPr vert="horz" anchor="b">
            <a:noAutofit/>
          </a:bodyPr>
          <a:lstStyle/>
          <a:p>
            <a:pPr lvl="0" algn="ctr" fontAlgn="auto">
              <a:spcAft>
                <a:spcPts val="0"/>
              </a:spcAft>
            </a:pPr>
            <a:r>
              <a:rPr kumimoji="0" lang="en-US" sz="4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Calibri"/>
                <a:ea typeface="+mj-ea"/>
                <a:cs typeface="+mj-cs"/>
              </a:rPr>
              <a:t>Journal (</a:t>
            </a:r>
            <a:r>
              <a:rPr lang="en-US" sz="3000" b="1" dirty="0" smtClean="0">
                <a:solidFill>
                  <a:schemeClr val="accent1"/>
                </a:solidFill>
              </a:rPr>
              <a:t>Book </a:t>
            </a:r>
            <a:r>
              <a:rPr lang="en-US" sz="3000" b="1" dirty="0" smtClean="0">
                <a:solidFill>
                  <a:schemeClr val="accent1"/>
                </a:solidFill>
              </a:rPr>
              <a:t>of Original </a:t>
            </a:r>
            <a:r>
              <a:rPr lang="en-US" sz="3000" b="1" dirty="0" smtClean="0">
                <a:solidFill>
                  <a:schemeClr val="accent1"/>
                </a:solidFill>
              </a:rPr>
              <a:t>Entry)</a:t>
            </a:r>
            <a:endPar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04800" y="533400"/>
            <a:ext cx="8610600" cy="5791200"/>
          </a:xfrm>
        </p:spPr>
        <p:txBody>
          <a:bodyPr>
            <a:normAutofit fontScale="85000" lnSpcReduction="10000"/>
          </a:bodyPr>
          <a:lstStyle/>
          <a:p>
            <a:pPr algn="ctr">
              <a:buNone/>
            </a:pPr>
            <a:r>
              <a:rPr lang="en-US" sz="3100" b="1" dirty="0" smtClean="0">
                <a:solidFill>
                  <a:schemeClr val="accent1"/>
                </a:solidFill>
              </a:rPr>
              <a:t>	Simple </a:t>
            </a:r>
            <a:r>
              <a:rPr lang="en-US" sz="3100" b="1" dirty="0" smtClean="0">
                <a:solidFill>
                  <a:schemeClr val="accent1"/>
                </a:solidFill>
              </a:rPr>
              <a:t>and Compound Journal Entries</a:t>
            </a:r>
            <a:endParaRPr lang="en-US" sz="3100" dirty="0" smtClean="0">
              <a:solidFill>
                <a:schemeClr val="accent1"/>
              </a:solidFill>
            </a:endParaRPr>
          </a:p>
          <a:p>
            <a:pPr algn="ctr">
              <a:buNone/>
            </a:pPr>
            <a:r>
              <a:rPr lang="en-US" sz="3200" dirty="0" smtClean="0"/>
              <a:t>	</a:t>
            </a:r>
          </a:p>
          <a:p>
            <a:pPr>
              <a:buNone/>
            </a:pPr>
            <a:r>
              <a:rPr lang="en-US" dirty="0" smtClean="0"/>
              <a:t>	The </a:t>
            </a:r>
            <a:r>
              <a:rPr lang="en-US" dirty="0" smtClean="0"/>
              <a:t>journal entry is the basic record of a business transaction. It may be simple or compound</a:t>
            </a:r>
            <a:r>
              <a:rPr lang="en-US" dirty="0" smtClean="0"/>
              <a:t>.</a:t>
            </a:r>
          </a:p>
          <a:p>
            <a:pPr>
              <a:buNone/>
            </a:pPr>
            <a:endParaRPr lang="en-US" dirty="0" smtClean="0"/>
          </a:p>
          <a:p>
            <a:r>
              <a:rPr lang="en-US" b="1" dirty="0" smtClean="0"/>
              <a:t>Simple entry </a:t>
            </a:r>
            <a:r>
              <a:rPr lang="en-US" dirty="0" smtClean="0"/>
              <a:t>when only two accounts are involved to record a transaction, it is called a simple journal entry. In this one account is debited and another account is credit with an equal amount</a:t>
            </a:r>
            <a:r>
              <a:rPr lang="en-US" dirty="0" smtClean="0"/>
              <a:t>.</a:t>
            </a:r>
          </a:p>
          <a:p>
            <a:endParaRPr lang="en-US" dirty="0" smtClean="0"/>
          </a:p>
          <a:p>
            <a:r>
              <a:rPr lang="en-US" b="1" dirty="0" smtClean="0"/>
              <a:t>Compound entry </a:t>
            </a:r>
            <a:r>
              <a:rPr lang="en-US" dirty="0" smtClean="0"/>
              <a:t>when the number of accounts to be debited and credit is more than one, entry made for recording the transaction is called compound journal entry. In other words, it involves multiple accounts.</a:t>
            </a:r>
          </a:p>
          <a:p>
            <a:endParaRPr lang="en-US" sz="3000" dirty="0" smtClean="0"/>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6</a:t>
            </a:fld>
            <a:endParaRPr lang="en-US"/>
          </a:p>
        </p:txBody>
      </p:sp>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7</a:t>
            </a:fld>
            <a:endParaRPr lang="en-US"/>
          </a:p>
        </p:txBody>
      </p:sp>
      <p:pic>
        <p:nvPicPr>
          <p:cNvPr id="3074" name="Picture 2" descr="C:\Users\hp\Desktop\1bc4fee7621d329c4a07dbb2391dfd39.jpg"/>
          <p:cNvPicPr>
            <a:picLocks noGrp="1" noChangeAspect="1" noChangeArrowheads="1"/>
          </p:cNvPicPr>
          <p:nvPr>
            <p:ph idx="1"/>
          </p:nvPr>
        </p:nvPicPr>
        <p:blipFill>
          <a:blip r:embed="rId2"/>
          <a:srcRect/>
          <a:stretch>
            <a:fillRect/>
          </a:stretch>
        </p:blipFill>
        <p:spPr bwMode="auto">
          <a:xfrm>
            <a:off x="609600" y="990600"/>
            <a:ext cx="7924800" cy="2514600"/>
          </a:xfrm>
          <a:prstGeom prst="rect">
            <a:avLst/>
          </a:prstGeom>
          <a:noFill/>
        </p:spPr>
      </p:pic>
      <p:pic>
        <p:nvPicPr>
          <p:cNvPr id="3075" name="Picture 3" descr="C:\Users\hp\Desktop\images.jpg"/>
          <p:cNvPicPr>
            <a:picLocks noChangeAspect="1" noChangeArrowheads="1"/>
          </p:cNvPicPr>
          <p:nvPr/>
        </p:nvPicPr>
        <p:blipFill>
          <a:blip r:embed="rId3"/>
          <a:srcRect/>
          <a:stretch>
            <a:fillRect/>
          </a:stretch>
        </p:blipFill>
        <p:spPr bwMode="auto">
          <a:xfrm>
            <a:off x="609600" y="3429000"/>
            <a:ext cx="7924800" cy="2286000"/>
          </a:xfrm>
          <a:prstGeom prst="rect">
            <a:avLst/>
          </a:prstGeom>
          <a:noFill/>
        </p:spPr>
      </p:pic>
      <p:sp>
        <p:nvSpPr>
          <p:cNvPr id="7" name="Title 1"/>
          <p:cNvSpPr txBox="1">
            <a:spLocks/>
          </p:cNvSpPr>
          <p:nvPr/>
        </p:nvSpPr>
        <p:spPr>
          <a:xfrm>
            <a:off x="838200" y="228600"/>
            <a:ext cx="7848600" cy="762000"/>
          </a:xfrm>
          <a:prstGeom prst="rect">
            <a:avLst/>
          </a:prstGeom>
        </p:spPr>
        <p:txBody>
          <a:bodyPr vert="horz" anchor="b">
            <a:noAutofit/>
          </a:bodyPr>
          <a:lstStyle/>
          <a:p>
            <a:pPr lvl="0" algn="ctr" fontAlgn="auto">
              <a:spcAft>
                <a:spcPts val="0"/>
              </a:spcAft>
            </a:pPr>
            <a:r>
              <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Calibri"/>
                <a:ea typeface="+mj-ea"/>
                <a:cs typeface="+mj-cs"/>
              </a:rPr>
              <a:t>Format of Journal Entries</a:t>
            </a:r>
            <a:endParaRPr kumimoji="0" lang="en-US" sz="3000" b="1" i="0" u="none" strike="noStrike" kern="1200" cap="none" spc="0" normalizeH="0" baseline="0" noProof="0" dirty="0" smtClean="0">
              <a:ln>
                <a:noFill/>
              </a:ln>
              <a:solidFill>
                <a:schemeClr val="accent1"/>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8</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3807</TotalTime>
  <Words>65</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Aspect</vt:lpstr>
      <vt:lpstr>       WELCOME Class: B.Com – Part-1  Subject: Financial Accounting TOPIC: Accounting Cycle and Journal </vt:lpstr>
      <vt:lpstr>Accounting Cycle</vt:lpstr>
      <vt:lpstr>Key Features of Accounting Cycle</vt:lpstr>
      <vt:lpstr>Slide 4</vt:lpstr>
      <vt:lpstr>         </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324</cp:revision>
  <dcterms:created xsi:type="dcterms:W3CDTF">2011-08-23T10:02:56Z</dcterms:created>
  <dcterms:modified xsi:type="dcterms:W3CDTF">2020-03-30T07:06:28Z</dcterms:modified>
</cp:coreProperties>
</file>